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Century Gothic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bold.fntdata"/><Relationship Id="rId11" Type="http://schemas.openxmlformats.org/officeDocument/2006/relationships/slide" Target="slides/slide6.xml"/><Relationship Id="rId22" Type="http://schemas.openxmlformats.org/officeDocument/2006/relationships/font" Target="fonts/CenturyGothic-boldItalic.fntdata"/><Relationship Id="rId10" Type="http://schemas.openxmlformats.org/officeDocument/2006/relationships/slide" Target="slides/slide5.xml"/><Relationship Id="rId21" Type="http://schemas.openxmlformats.org/officeDocument/2006/relationships/font" Target="fonts/CenturyGothic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CenturyGothic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e077b7d496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e077b7d496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e077b7d496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e077b7d496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e077b7d496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e077b7d496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e077b7d496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e077b7d496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077b7d49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077b7d49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e077b7d49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e077b7d49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e077b7d496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e077b7d496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e0e1545fe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e0e1545fe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e077b7d496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e077b7d496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e077b7d496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e077b7d496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e077b7d496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e077b7d49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e077b7d496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e077b7d496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3.jpg"/><Relationship Id="rId5" Type="http://schemas.openxmlformats.org/officeDocument/2006/relationships/image" Target="../media/image2.jpg"/><Relationship Id="rId6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jpg"/><Relationship Id="rId4" Type="http://schemas.openxmlformats.org/officeDocument/2006/relationships/image" Target="../media/image6.png"/><Relationship Id="rId5" Type="http://schemas.openxmlformats.org/officeDocument/2006/relationships/image" Target="../media/image8.jpg"/><Relationship Id="rId6" Type="http://schemas.openxmlformats.org/officeDocument/2006/relationships/image" Target="../media/image1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0" r="0" t="6041"/>
          <a:stretch/>
        </p:blipFill>
        <p:spPr>
          <a:xfrm>
            <a:off x="0" y="0"/>
            <a:ext cx="9140589" cy="5248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10008" y="28469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>
                <a:solidFill>
                  <a:schemeClr val="lt1"/>
                </a:solidFill>
              </a:rPr>
              <a:t>ADVANCED NATURAL GAS WITH CARBON CAPTURE </a:t>
            </a:r>
            <a:endParaRPr b="1" i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8761D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Plans for use of Carbon Capture in NY/NYC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205600" y="796150"/>
            <a:ext cx="81003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i="1" lang="en" sz="1500">
                <a:solidFill>
                  <a:srgbClr val="FFFF00"/>
                </a:solidFill>
              </a:rPr>
              <a:t>Recently in NYC, new technology has been developed for carbon capture systems in large </a:t>
            </a:r>
            <a:r>
              <a:rPr b="1" i="1" lang="en" sz="1500">
                <a:solidFill>
                  <a:srgbClr val="FFFF00"/>
                </a:solidFill>
              </a:rPr>
              <a:t>buildings to help them comply with Local Law 97 regulations. </a:t>
            </a:r>
            <a:endParaRPr b="1" i="1" sz="1500">
              <a:solidFill>
                <a:srgbClr val="FFFF00"/>
              </a:solidFill>
            </a:endParaRPr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67750" y="1194975"/>
            <a:ext cx="4887000" cy="312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500">
                <a:solidFill>
                  <a:srgbClr val="FFFF00"/>
                </a:solidFill>
              </a:rPr>
              <a:t>HOW IT WORKS: </a:t>
            </a:r>
            <a:endParaRPr b="1" i="1" sz="1500">
              <a:solidFill>
                <a:srgbClr val="FFFF00"/>
              </a:solidFill>
            </a:endParaRPr>
          </a:p>
          <a:p>
            <a:pPr indent="-33020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AutoNum type="arabicParenR"/>
            </a:pPr>
            <a:r>
              <a:rPr lang="en" sz="1600">
                <a:solidFill>
                  <a:schemeClr val="lt1"/>
                </a:solidFill>
              </a:rPr>
              <a:t>The building’s boiler releases CO2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AutoNum type="arabicParenR"/>
            </a:pPr>
            <a:r>
              <a:rPr lang="en" sz="1600">
                <a:solidFill>
                  <a:schemeClr val="lt1"/>
                </a:solidFill>
              </a:rPr>
              <a:t>CO2 is liquified and stored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AutoNum type="arabicParenR"/>
            </a:pPr>
            <a:r>
              <a:rPr lang="en" sz="1600">
                <a:solidFill>
                  <a:schemeClr val="lt1"/>
                </a:solidFill>
              </a:rPr>
              <a:t>The liquified CO2 is pumped outside the building and loaded into a truck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AutoNum type="arabicParenR"/>
            </a:pPr>
            <a:r>
              <a:rPr lang="en" sz="1600">
                <a:solidFill>
                  <a:schemeClr val="lt1"/>
                </a:solidFill>
              </a:rPr>
              <a:t>The truck brings the CO2 to a </a:t>
            </a:r>
            <a:r>
              <a:rPr lang="en" sz="1600">
                <a:solidFill>
                  <a:schemeClr val="lt1"/>
                </a:solidFill>
              </a:rPr>
              <a:t>concrete</a:t>
            </a:r>
            <a:r>
              <a:rPr lang="en" sz="1600">
                <a:solidFill>
                  <a:schemeClr val="lt1"/>
                </a:solidFill>
              </a:rPr>
              <a:t> plant where workers convert the liquid into a powder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AutoNum type="arabicParenR"/>
            </a:pPr>
            <a:r>
              <a:rPr lang="en" sz="1600">
                <a:solidFill>
                  <a:schemeClr val="lt1"/>
                </a:solidFill>
              </a:rPr>
              <a:t>This powder is mixed with a cement mix that the CO2 reacts with to form solid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AutoNum type="arabicParenR"/>
            </a:pPr>
            <a:r>
              <a:rPr lang="en" sz="1600">
                <a:solidFill>
                  <a:schemeClr val="lt1"/>
                </a:solidFill>
              </a:rPr>
              <a:t>The solid is mixed with </a:t>
            </a:r>
            <a:r>
              <a:rPr lang="en" sz="1600">
                <a:solidFill>
                  <a:schemeClr val="lt1"/>
                </a:solidFill>
              </a:rPr>
              <a:t>concrete</a:t>
            </a:r>
            <a:r>
              <a:rPr lang="en" sz="1600">
                <a:solidFill>
                  <a:schemeClr val="lt1"/>
                </a:solidFill>
              </a:rPr>
              <a:t> to form blocks  </a:t>
            </a:r>
            <a:endParaRPr sz="16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000">
              <a:solidFill>
                <a:srgbClr val="4F563C"/>
              </a:solidFill>
              <a:highlight>
                <a:srgbClr val="E8F2DA"/>
              </a:highlight>
            </a:endParaRPr>
          </a:p>
        </p:txBody>
      </p:sp>
      <p:pic>
        <p:nvPicPr>
          <p:cNvPr id="124" name="Google Shape;124;p22"/>
          <p:cNvPicPr preferRelativeResize="0"/>
          <p:nvPr/>
        </p:nvPicPr>
        <p:blipFill rotWithShape="1">
          <a:blip r:embed="rId3">
            <a:alphaModFix/>
          </a:blip>
          <a:srcRect b="0" l="0" r="0" t="52885"/>
          <a:stretch/>
        </p:blipFill>
        <p:spPr>
          <a:xfrm>
            <a:off x="6520175" y="1215750"/>
            <a:ext cx="2560175" cy="168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2"/>
          <p:cNvPicPr preferRelativeResize="0"/>
          <p:nvPr/>
        </p:nvPicPr>
        <p:blipFill rotWithShape="1">
          <a:blip r:embed="rId4">
            <a:alphaModFix/>
          </a:blip>
          <a:srcRect b="0" l="0" r="44432" t="0"/>
          <a:stretch/>
        </p:blipFill>
        <p:spPr>
          <a:xfrm>
            <a:off x="6520174" y="2901948"/>
            <a:ext cx="2560175" cy="216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2"/>
          <p:cNvPicPr preferRelativeResize="0"/>
          <p:nvPr/>
        </p:nvPicPr>
        <p:blipFill rotWithShape="1">
          <a:blip r:embed="rId5">
            <a:alphaModFix/>
          </a:blip>
          <a:srcRect b="18692" l="35913" r="0" t="0"/>
          <a:stretch/>
        </p:blipFill>
        <p:spPr>
          <a:xfrm>
            <a:off x="4812028" y="1565900"/>
            <a:ext cx="1859821" cy="152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2"/>
          <p:cNvPicPr preferRelativeResize="0"/>
          <p:nvPr/>
        </p:nvPicPr>
        <p:blipFill rotWithShape="1">
          <a:blip r:embed="rId6">
            <a:alphaModFix/>
          </a:blip>
          <a:srcRect b="0" l="0" r="0" t="22827"/>
          <a:stretch/>
        </p:blipFill>
        <p:spPr>
          <a:xfrm>
            <a:off x="4954750" y="3290874"/>
            <a:ext cx="2318652" cy="1528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8761D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Plans for use of Carbon Capture in</a:t>
            </a:r>
            <a:r>
              <a:rPr lang="en">
                <a:solidFill>
                  <a:schemeClr val="lt1"/>
                </a:solidFill>
              </a:rPr>
              <a:t> </a:t>
            </a:r>
            <a:r>
              <a:rPr lang="en">
                <a:solidFill>
                  <a:schemeClr val="lt1"/>
                </a:solidFill>
              </a:rPr>
              <a:t>NY/NYC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3" name="Google Shape;133;p23"/>
          <p:cNvSpPr txBox="1"/>
          <p:nvPr>
            <p:ph idx="1" type="body"/>
          </p:nvPr>
        </p:nvSpPr>
        <p:spPr>
          <a:xfrm>
            <a:off x="46550" y="480750"/>
            <a:ext cx="90975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400">
                <a:solidFill>
                  <a:srgbClr val="FFFF00"/>
                </a:solidFill>
              </a:rPr>
              <a:t>WHO WILL THESE FACILITIES EMPLOY? HOW? </a:t>
            </a:r>
            <a:endParaRPr sz="16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The Biden administration’s $2 trillion American Jobs Plan involves significant investment in carbon capture </a:t>
            </a:r>
            <a:endParaRPr sz="13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Capital investment to retrofit facilities for carbon capture will create up to 64,000 jobs over the next 15 years both </a:t>
            </a:r>
            <a:endParaRPr sz="13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Jobs associated with equipment, materials (steel or cement), engineering, labor (to install the systems), and maintenance </a:t>
            </a:r>
            <a:endParaRPr sz="13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400">
                <a:solidFill>
                  <a:srgbClr val="FFFF00"/>
                </a:solidFill>
              </a:rPr>
              <a:t>COMPANIES/START UPS? </a:t>
            </a:r>
            <a:endParaRPr b="1" i="1" sz="1400">
              <a:solidFill>
                <a:srgbClr val="FFFF00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CarbonQuest: created the carbon capture system for NYC buildings </a:t>
            </a:r>
            <a:endParaRPr sz="13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Climeworks: largest facility is in Iceland, harnesses geothermal energy to capture carbon </a:t>
            </a:r>
            <a:endParaRPr sz="13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400">
                <a:solidFill>
                  <a:srgbClr val="FFFF00"/>
                </a:solidFill>
              </a:rPr>
              <a:t>HOW TO GET INVOLVED/IMPORTANT SKILLS? </a:t>
            </a:r>
            <a:endParaRPr b="1" i="1" sz="1400">
              <a:solidFill>
                <a:srgbClr val="FFFF00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Explore natural sciences and resource extraction </a:t>
            </a:r>
            <a:endParaRPr sz="13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Also require understanding of climate policy and alternate energy sources </a:t>
            </a:r>
            <a:endParaRPr sz="13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400">
                <a:solidFill>
                  <a:srgbClr val="FFFF00"/>
                </a:solidFill>
              </a:rPr>
              <a:t>IMPORTANCE OF OTHER RENEWABLES/STORAGE TECHNOLOGY? </a:t>
            </a:r>
            <a:endParaRPr b="1" i="1" sz="1400">
              <a:solidFill>
                <a:srgbClr val="FFFF00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Carbon capture cannot deliver zero emissions </a:t>
            </a:r>
            <a:endParaRPr sz="13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 sz="1300">
                <a:solidFill>
                  <a:schemeClr val="lt1"/>
                </a:solidFill>
              </a:rPr>
              <a:t>Incredibly expensive and the scalability is unclear </a:t>
            </a:r>
            <a:endParaRPr sz="11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4D79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The FUTURE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9" name="Google Shape;139;p24"/>
          <p:cNvSpPr txBox="1"/>
          <p:nvPr>
            <p:ph idx="1" type="body"/>
          </p:nvPr>
        </p:nvSpPr>
        <p:spPr>
          <a:xfrm>
            <a:off x="127250" y="721900"/>
            <a:ext cx="91440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500">
                <a:solidFill>
                  <a:srgbClr val="FFFF00"/>
                </a:solidFill>
              </a:rPr>
              <a:t>NYC </a:t>
            </a:r>
            <a:r>
              <a:rPr b="1" i="1" lang="en" sz="1500">
                <a:solidFill>
                  <a:srgbClr val="FFFF00"/>
                </a:solidFill>
              </a:rPr>
              <a:t>transition</a:t>
            </a:r>
            <a:r>
              <a:rPr b="1" i="1" lang="en" sz="1500">
                <a:solidFill>
                  <a:srgbClr val="FFFF00"/>
                </a:solidFill>
              </a:rPr>
              <a:t> to 100% renewables could serve as a catalyst and blueprint for other large cities. </a:t>
            </a:r>
            <a:endParaRPr b="1" i="1" sz="15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The Build Public Renewables Act (BPRA) will ensure that all state-owned properties that ordinarily receive power from the New York power authority (NYPA) are run on renewable energy by 2030. 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BPRA will also require the state to phase out the six natural gas-fired plants that NYPA operates across New York City by 2030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The state is well on the way to developing 9,000 megawatts of offshore wind energy by 2035, enough to power up to 6 million homes.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The city has made strides to accelerate solar deployment through the passage of Local Laws 92 and 94, which require solar or green roofs on all new buildings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rgbClr val="1E25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9144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4D79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idx="1" type="body"/>
          </p:nvPr>
        </p:nvSpPr>
        <p:spPr>
          <a:xfrm>
            <a:off x="205600" y="796150"/>
            <a:ext cx="87897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rgbClr val="1E25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rgbClr val="1E25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9144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45" name="Google Shape;14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0825" y="164900"/>
            <a:ext cx="7222350" cy="481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9900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Intro/Summary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226825" y="897950"/>
            <a:ext cx="85206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533">
                <a:solidFill>
                  <a:srgbClr val="FFFF00"/>
                </a:solidFill>
              </a:rPr>
              <a:t>Climate change will adversely affect all realms of life, including the economy, public health and weather. Some examples: </a:t>
            </a:r>
            <a:endParaRPr b="1" i="1" sz="1533">
              <a:solidFill>
                <a:srgbClr val="FFFF00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Migrant crisis: “climate refugees” 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Food shock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Air pollution 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Wildfires 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500">
                <a:solidFill>
                  <a:srgbClr val="FFFF00"/>
                </a:solidFill>
              </a:rPr>
              <a:t>OUR PLAN: </a:t>
            </a:r>
            <a:endParaRPr b="1" i="1" sz="200">
              <a:solidFill>
                <a:srgbClr val="FFFF00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Currently, NYC is committed to 100% clean electricity for city government operations by 2025 and </a:t>
            </a:r>
            <a:r>
              <a:rPr b="1" lang="en" sz="1400">
                <a:solidFill>
                  <a:schemeClr val="lt1"/>
                </a:solidFill>
              </a:rPr>
              <a:t>100% clean electricity by 2040 </a:t>
            </a:r>
            <a:endParaRPr b="1"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To prevent the most irreversible damage, we should have built 16 GW of clean energy, which would replace all our fossil fuels with renewables by 2035 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500">
                <a:solidFill>
                  <a:srgbClr val="FFFF00"/>
                </a:solidFill>
              </a:rPr>
              <a:t>GOOD NEWS! </a:t>
            </a:r>
            <a:endParaRPr b="1" i="1" sz="1500">
              <a:solidFill>
                <a:srgbClr val="FFFF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lt1"/>
                </a:solidFill>
              </a:rPr>
              <a:t>A recent bill, Local Law 97, will require all large buildings in NYC to meet strict greenhouse gas limits starting in 2024</a:t>
            </a:r>
            <a:endParaRPr sz="1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1C00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Why do we need so many types of energy?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184425" y="749475"/>
            <a:ext cx="104229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FFFF00"/>
                </a:solidFill>
              </a:rPr>
              <a:t>SOLAR + BATTERIES:</a:t>
            </a:r>
            <a:r>
              <a:rPr lang="en" sz="1600">
                <a:solidFill>
                  <a:schemeClr val="lt1"/>
                </a:solidFill>
              </a:rPr>
              <a:t>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+"/>
            </a:pPr>
            <a:r>
              <a:rPr lang="en" sz="1600">
                <a:solidFill>
                  <a:schemeClr val="lt1"/>
                </a:solidFill>
              </a:rPr>
              <a:t>Cheapest energy, cost of lithium-ion batteries is going down 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-"/>
            </a:pPr>
            <a:r>
              <a:rPr lang="en" sz="1600">
                <a:solidFill>
                  <a:schemeClr val="lt1"/>
                </a:solidFill>
              </a:rPr>
              <a:t>Unstable energy source (cloudy days, night)</a:t>
            </a:r>
            <a:endParaRPr sz="16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FFFF00"/>
                </a:solidFill>
              </a:rPr>
              <a:t>WIND: </a:t>
            </a:r>
            <a:endParaRPr b="1" i="1" sz="1600">
              <a:solidFill>
                <a:srgbClr val="FFFF00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+"/>
            </a:pPr>
            <a:r>
              <a:rPr lang="en" sz="1600">
                <a:solidFill>
                  <a:schemeClr val="lt1"/>
                </a:solidFill>
              </a:rPr>
              <a:t>Offshore wind farms takes advantage of high speed winds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-"/>
            </a:pPr>
            <a:r>
              <a:rPr lang="en" sz="1600">
                <a:solidFill>
                  <a:schemeClr val="lt1"/>
                </a:solidFill>
              </a:rPr>
              <a:t>Inconsistent and requires </a:t>
            </a:r>
            <a:r>
              <a:rPr lang="en" sz="1600">
                <a:solidFill>
                  <a:schemeClr val="lt1"/>
                </a:solidFill>
              </a:rPr>
              <a:t>further</a:t>
            </a:r>
            <a:r>
              <a:rPr lang="en" sz="1600">
                <a:solidFill>
                  <a:schemeClr val="lt1"/>
                </a:solidFill>
              </a:rPr>
              <a:t> investment in storage </a:t>
            </a:r>
            <a:endParaRPr sz="16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FFFF00"/>
                </a:solidFill>
              </a:rPr>
              <a:t>ADVANCED NATURAL GAS W/ CARBON CAPTURE: </a:t>
            </a:r>
            <a:endParaRPr b="1" i="1" sz="1600">
              <a:solidFill>
                <a:srgbClr val="FFFF00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+"/>
            </a:pPr>
            <a:r>
              <a:rPr lang="en" sz="1600">
                <a:solidFill>
                  <a:schemeClr val="lt1"/>
                </a:solidFill>
              </a:rPr>
              <a:t>Increases grid stability with </a:t>
            </a:r>
            <a:r>
              <a:rPr lang="en" sz="1600">
                <a:solidFill>
                  <a:schemeClr val="lt1"/>
                </a:solidFill>
              </a:rPr>
              <a:t>ability</a:t>
            </a:r>
            <a:r>
              <a:rPr lang="en" sz="1600">
                <a:solidFill>
                  <a:schemeClr val="lt1"/>
                </a:solidFill>
              </a:rPr>
              <a:t> to adjust to consumption rates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-"/>
            </a:pPr>
            <a:r>
              <a:rPr lang="en" sz="1600">
                <a:solidFill>
                  <a:schemeClr val="lt1"/>
                </a:solidFill>
              </a:rPr>
              <a:t>Expensive and requires </a:t>
            </a:r>
            <a:r>
              <a:rPr lang="en" sz="1600">
                <a:solidFill>
                  <a:schemeClr val="lt1"/>
                </a:solidFill>
              </a:rPr>
              <a:t>further</a:t>
            </a:r>
            <a:r>
              <a:rPr lang="en" sz="1600">
                <a:solidFill>
                  <a:schemeClr val="lt1"/>
                </a:solidFill>
              </a:rPr>
              <a:t> research </a:t>
            </a:r>
            <a:endParaRPr sz="16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FFFF00"/>
                </a:solidFill>
              </a:rPr>
              <a:t>ADVANCED NUCLEAR: </a:t>
            </a:r>
            <a:endParaRPr b="1" i="1" sz="1600">
              <a:solidFill>
                <a:srgbClr val="FFFF00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+"/>
            </a:pPr>
            <a:r>
              <a:rPr lang="en" sz="1600">
                <a:solidFill>
                  <a:schemeClr val="lt1"/>
                </a:solidFill>
              </a:rPr>
              <a:t>Reliable and will operate year-round 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-"/>
            </a:pPr>
            <a:r>
              <a:rPr lang="en" sz="1600">
                <a:solidFill>
                  <a:schemeClr val="lt1"/>
                </a:solidFill>
              </a:rPr>
              <a:t>Nuclear waste</a:t>
            </a:r>
            <a:endParaRPr b="1" i="1" sz="1600">
              <a:solidFill>
                <a:srgbClr val="FFFF00"/>
              </a:solidFill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0550" y="0"/>
            <a:ext cx="2413450" cy="1609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1700" y="1299000"/>
            <a:ext cx="2682300" cy="173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03675" y="2797500"/>
            <a:ext cx="2040326" cy="136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67823" y="3673625"/>
            <a:ext cx="2205373" cy="1469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1C00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NY State’s 2023 Energy Split 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5350" y="826825"/>
            <a:ext cx="7093299" cy="411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85750"/>
            <a:ext cx="914400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D85C6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2738" y="121325"/>
            <a:ext cx="5818525" cy="490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D85C6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88975" y="158675"/>
            <a:ext cx="9012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50">
                <a:solidFill>
                  <a:schemeClr val="lt1"/>
                </a:solidFill>
              </a:rPr>
              <a:t>Advanced Natural Gas w Carbon Capture Storage/</a:t>
            </a:r>
            <a:endParaRPr sz="275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50">
                <a:solidFill>
                  <a:schemeClr val="lt1"/>
                </a:solidFill>
              </a:rPr>
              <a:t>Sequestration </a:t>
            </a:r>
            <a:r>
              <a:rPr lang="en">
                <a:solidFill>
                  <a:schemeClr val="lt1"/>
                </a:solidFill>
              </a:rPr>
              <a:t>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95" name="Google Shape;95;p19"/>
          <p:cNvSpPr txBox="1"/>
          <p:nvPr>
            <p:ph idx="1" type="body"/>
          </p:nvPr>
        </p:nvSpPr>
        <p:spPr>
          <a:xfrm>
            <a:off x="88975" y="1385875"/>
            <a:ext cx="3926100" cy="312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AutoNum type="arabicParenR"/>
            </a:pPr>
            <a:r>
              <a:rPr lang="en" sz="1400">
                <a:solidFill>
                  <a:schemeClr val="lt1"/>
                </a:solidFill>
              </a:rPr>
              <a:t>To isolate CO2, gas captured from a plant is put into a chamber with amine solution. The amine binds with CO2, separating it.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AutoNum type="arabicParenR"/>
            </a:pPr>
            <a:r>
              <a:rPr lang="en" sz="1400">
                <a:solidFill>
                  <a:schemeClr val="lt1"/>
                </a:solidFill>
              </a:rPr>
              <a:t>The gas is released through smokestacks.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AutoNum type="arabicParenR"/>
            </a:pPr>
            <a:r>
              <a:rPr lang="en" sz="1400">
                <a:solidFill>
                  <a:schemeClr val="lt1"/>
                </a:solidFill>
              </a:rPr>
              <a:t>In a second chamber, at a higher temperature, the amine releases the CO2.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AutoNum type="arabicParenR"/>
            </a:pPr>
            <a:r>
              <a:rPr lang="en" sz="1400">
                <a:solidFill>
                  <a:schemeClr val="lt1"/>
                </a:solidFill>
              </a:rPr>
              <a:t>The separated CO2 is then pressurized and ready for transport or use.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AutoNum type="arabicParenR"/>
            </a:pPr>
            <a:r>
              <a:rPr lang="en" sz="1400">
                <a:solidFill>
                  <a:schemeClr val="lt1"/>
                </a:solidFill>
              </a:rPr>
              <a:t>The amine solution is sent back to the first chamber.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4F563C"/>
              </a:solidFill>
              <a:highlight>
                <a:srgbClr val="E8F2DA"/>
              </a:highlight>
            </a:endParaRPr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8574" y="1326700"/>
            <a:ext cx="5074024" cy="381680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9"/>
          <p:cNvSpPr txBox="1"/>
          <p:nvPr/>
        </p:nvSpPr>
        <p:spPr>
          <a:xfrm>
            <a:off x="4275150" y="2904350"/>
            <a:ext cx="22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00"/>
                </a:solidFill>
              </a:rPr>
              <a:t>1</a:t>
            </a:r>
            <a:endParaRPr sz="1800">
              <a:solidFill>
                <a:srgbClr val="FFFF00"/>
              </a:solidFill>
            </a:endParaRPr>
          </a:p>
        </p:txBody>
      </p:sp>
      <p:sp>
        <p:nvSpPr>
          <p:cNvPr id="98" name="Google Shape;98;p19"/>
          <p:cNvSpPr txBox="1"/>
          <p:nvPr/>
        </p:nvSpPr>
        <p:spPr>
          <a:xfrm>
            <a:off x="5893650" y="1910825"/>
            <a:ext cx="22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00"/>
                </a:solidFill>
              </a:rPr>
              <a:t>2</a:t>
            </a:r>
            <a:endParaRPr sz="1800">
              <a:solidFill>
                <a:srgbClr val="FFFF00"/>
              </a:solidFill>
            </a:endParaRPr>
          </a:p>
        </p:txBody>
      </p:sp>
      <p:sp>
        <p:nvSpPr>
          <p:cNvPr id="99" name="Google Shape;99;p19"/>
          <p:cNvSpPr txBox="1"/>
          <p:nvPr/>
        </p:nvSpPr>
        <p:spPr>
          <a:xfrm>
            <a:off x="7994825" y="4170375"/>
            <a:ext cx="22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00"/>
                </a:solidFill>
              </a:rPr>
              <a:t>3</a:t>
            </a:r>
            <a:endParaRPr sz="1800">
              <a:solidFill>
                <a:srgbClr val="FFFF00"/>
              </a:solidFill>
            </a:endParaRPr>
          </a:p>
        </p:txBody>
      </p:sp>
      <p:sp>
        <p:nvSpPr>
          <p:cNvPr id="100" name="Google Shape;100;p19"/>
          <p:cNvSpPr txBox="1"/>
          <p:nvPr/>
        </p:nvSpPr>
        <p:spPr>
          <a:xfrm>
            <a:off x="7994825" y="1833325"/>
            <a:ext cx="22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00"/>
                </a:solidFill>
              </a:rPr>
              <a:t>4</a:t>
            </a:r>
            <a:endParaRPr sz="1800">
              <a:solidFill>
                <a:srgbClr val="FFFF00"/>
              </a:solidFill>
            </a:endParaRPr>
          </a:p>
        </p:txBody>
      </p:sp>
      <p:sp>
        <p:nvSpPr>
          <p:cNvPr id="101" name="Google Shape;101;p19"/>
          <p:cNvSpPr txBox="1"/>
          <p:nvPr/>
        </p:nvSpPr>
        <p:spPr>
          <a:xfrm>
            <a:off x="6394288" y="3004250"/>
            <a:ext cx="22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00"/>
                </a:solidFill>
              </a:rPr>
              <a:t>5</a:t>
            </a:r>
            <a:endParaRPr sz="1800">
              <a:solidFill>
                <a:srgbClr val="FFFF00"/>
              </a:solidFill>
            </a:endParaRPr>
          </a:p>
        </p:txBody>
      </p:sp>
      <p:sp>
        <p:nvSpPr>
          <p:cNvPr id="102" name="Google Shape;102;p19"/>
          <p:cNvSpPr txBox="1"/>
          <p:nvPr/>
        </p:nvSpPr>
        <p:spPr>
          <a:xfrm>
            <a:off x="161700" y="1071325"/>
            <a:ext cx="88206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This process captures emissions from smokestacks at coal or natural gas power plants or factories that produce materials like concrete and steel. </a:t>
            </a:r>
            <a:endParaRPr sz="2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D85C6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After CO2 is captured…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226825" y="897950"/>
            <a:ext cx="46644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60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34"/>
              <a:buChar char="●"/>
            </a:pPr>
            <a:r>
              <a:rPr lang="en" sz="1533">
                <a:solidFill>
                  <a:schemeClr val="lt1"/>
                </a:solidFill>
              </a:rPr>
              <a:t>The gas is pressurized into a liquid for </a:t>
            </a:r>
            <a:r>
              <a:rPr lang="en" sz="1533">
                <a:solidFill>
                  <a:schemeClr val="lt1"/>
                </a:solidFill>
              </a:rPr>
              <a:t>transportation</a:t>
            </a:r>
            <a:endParaRPr sz="1533">
              <a:solidFill>
                <a:schemeClr val="lt1"/>
              </a:solidFill>
            </a:endParaRPr>
          </a:p>
          <a:p>
            <a:pPr indent="-3260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34"/>
              <a:buChar char="●"/>
            </a:pPr>
            <a:r>
              <a:rPr lang="en" sz="1533">
                <a:solidFill>
                  <a:schemeClr val="lt1"/>
                </a:solidFill>
              </a:rPr>
              <a:t>The liquid is injected deep underground into rock formations </a:t>
            </a:r>
            <a:r>
              <a:rPr lang="en" sz="1533">
                <a:solidFill>
                  <a:schemeClr val="lt1"/>
                </a:solidFill>
              </a:rPr>
              <a:t> </a:t>
            </a:r>
            <a:endParaRPr sz="1533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" sz="1533">
                <a:solidFill>
                  <a:srgbClr val="FFFF00"/>
                </a:solidFill>
              </a:rPr>
              <a:t>NOTE:</a:t>
            </a:r>
            <a:r>
              <a:rPr lang="en" sz="1533">
                <a:solidFill>
                  <a:schemeClr val="lt1"/>
                </a:solidFill>
              </a:rPr>
              <a:t> </a:t>
            </a:r>
            <a:endParaRPr sz="1533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</a:rPr>
              <a:t>Only </a:t>
            </a:r>
            <a:r>
              <a:rPr lang="en" sz="1500">
                <a:solidFill>
                  <a:schemeClr val="lt1"/>
                </a:solidFill>
              </a:rPr>
              <a:t>certain</a:t>
            </a:r>
            <a:r>
              <a:rPr lang="en" sz="1500">
                <a:solidFill>
                  <a:schemeClr val="lt1"/>
                </a:solidFill>
              </a:rPr>
              <a:t> rock formations are suitable for storage. The rock must be: </a:t>
            </a:r>
            <a:endParaRPr sz="1500">
              <a:solidFill>
                <a:schemeClr val="lt1"/>
              </a:solidFill>
            </a:endParaRPr>
          </a:p>
          <a:p>
            <a:pPr indent="-323850" lvl="0" marL="457200" rtl="0" algn="l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" sz="1500">
                <a:solidFill>
                  <a:schemeClr val="lt1"/>
                </a:solidFill>
              </a:rPr>
              <a:t>Deep enough to stay clear of ground water </a:t>
            </a:r>
            <a:endParaRPr sz="1500">
              <a:solidFill>
                <a:schemeClr val="lt1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" sz="1500">
                <a:solidFill>
                  <a:schemeClr val="lt1"/>
                </a:solidFill>
              </a:rPr>
              <a:t>Porous and permeable so there will be space within it for the injected gas to occupy </a:t>
            </a:r>
            <a:endParaRPr sz="1500">
              <a:solidFill>
                <a:schemeClr val="lt1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●"/>
            </a:pPr>
            <a:r>
              <a:rPr lang="en" sz="1500">
                <a:solidFill>
                  <a:schemeClr val="lt1"/>
                </a:solidFill>
              </a:rPr>
              <a:t>Have a layer of dense rock above it, so that the carbon dioxide won’t be able to seep out to the surface</a:t>
            </a:r>
            <a:endParaRPr sz="1500">
              <a:solidFill>
                <a:schemeClr val="lt1"/>
              </a:solidFill>
            </a:endParaRPr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6406" y="684725"/>
            <a:ext cx="5983794" cy="4182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D85C6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254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Largest Current Example of Carbon Capture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110200" y="961500"/>
            <a:ext cx="4950600" cy="41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000">
                <a:solidFill>
                  <a:srgbClr val="FFFF00"/>
                </a:solidFill>
              </a:rPr>
              <a:t>Alberta Carbon Trunk Line (ACTL) in Canada: captures 14.6 million metric tons of CO2 per year </a:t>
            </a:r>
            <a:endParaRPr b="1" i="1" sz="2000">
              <a:solidFill>
                <a:srgbClr val="FFFF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en" sz="2000">
                <a:solidFill>
                  <a:srgbClr val="FFFF00"/>
                </a:solidFill>
              </a:rPr>
              <a:t>In </a:t>
            </a:r>
            <a:r>
              <a:rPr b="1" i="1" lang="en" sz="2000">
                <a:solidFill>
                  <a:srgbClr val="FFFF00"/>
                </a:solidFill>
              </a:rPr>
              <a:t>comparison</a:t>
            </a:r>
            <a:r>
              <a:rPr b="1" i="1" lang="en" sz="2000">
                <a:solidFill>
                  <a:srgbClr val="FFFF00"/>
                </a:solidFill>
              </a:rPr>
              <a:t>, we emit 37 billion metric tons each year</a:t>
            </a:r>
            <a:endParaRPr b="1" i="1" sz="2000">
              <a:solidFill>
                <a:srgbClr val="FFFF00"/>
              </a:solidFill>
            </a:endParaRPr>
          </a:p>
        </p:txBody>
      </p:sp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1625" y="826825"/>
            <a:ext cx="3710674" cy="409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