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5143500" cx="9144000"/>
  <p:notesSz cx="6858000" cy="9144000"/>
  <p:embeddedFontLst>
    <p:embeddedFont>
      <p:font typeface="Abril Fatface"/>
      <p:regular r:id="rId13"/>
    </p:embeddedFont>
    <p:embeddedFont>
      <p:font typeface="Pacifico"/>
      <p:regular r:id="rId14"/>
    </p:embeddedFont>
    <p:embeddedFont>
      <p:font typeface="Kaushan Script"/>
      <p:regular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AbrilFatface-regular.fntdata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KaushanScript-regular.fntdata"/><Relationship Id="rId14" Type="http://schemas.openxmlformats.org/officeDocument/2006/relationships/font" Target="fonts/Pacifico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2b7cfac723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2b7cfac723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1f10488a4be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1f10488a4be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485a23bc4b275d17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485a23bc4b275d17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1f10488a4be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1f10488a4be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1f10488a4be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1f10488a4be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17124ffc769cf20b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17124ffc769cf20b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jpg"/><Relationship Id="rId4" Type="http://schemas.openxmlformats.org/officeDocument/2006/relationships/image" Target="../media/image3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Relationship Id="rId4" Type="http://schemas.openxmlformats.org/officeDocument/2006/relationships/image" Target="../media/image4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6900">
                <a:solidFill>
                  <a:srgbClr val="B7B7B7"/>
                </a:solidFill>
                <a:latin typeface="Pacifico"/>
                <a:ea typeface="Pacifico"/>
                <a:cs typeface="Pacifico"/>
                <a:sym typeface="Pacifico"/>
              </a:rPr>
              <a:t>WIND</a:t>
            </a:r>
            <a:r>
              <a:rPr lang="en"/>
              <a:t> </a:t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Kaushan Script"/>
                <a:ea typeface="Kaushan Script"/>
                <a:cs typeface="Kaushan Script"/>
                <a:sym typeface="Kaushan Script"/>
              </a:rPr>
              <a:t>By: Lauryn Kirkland, Jordis Rosolinsky, Tyson Lin</a:t>
            </a:r>
            <a:endParaRPr>
              <a:latin typeface="Kaushan Script"/>
              <a:ea typeface="Kaushan Script"/>
              <a:cs typeface="Kaushan Script"/>
              <a:sym typeface="Kaushan Scrip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idx="1" type="body"/>
          </p:nvPr>
        </p:nvSpPr>
        <p:spPr>
          <a:xfrm>
            <a:off x="311700" y="14572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How? </a:t>
            </a:r>
            <a:endParaRPr>
              <a:latin typeface="Pacifico"/>
              <a:ea typeface="Pacifico"/>
              <a:cs typeface="Pacifico"/>
              <a:sym typeface="Pacifico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Increasing the use of low to zero emission inventions throughout NYC will aid us in reaching the goal. </a:t>
            </a:r>
            <a:r>
              <a:rPr lang="en"/>
              <a:t>Diminishing</a:t>
            </a:r>
            <a:r>
              <a:rPr lang="en"/>
              <a:t> our use of coal-based fuel will also further this plan. </a:t>
            </a:r>
            <a:r>
              <a:rPr lang="en"/>
              <a:t> </a:t>
            </a:r>
            <a:endParaRPr/>
          </a:p>
        </p:txBody>
      </p:sp>
      <p:sp>
        <p:nvSpPr>
          <p:cNvPr id="61" name="Google Shape;61;p14"/>
          <p:cNvSpPr txBox="1"/>
          <p:nvPr>
            <p:ph idx="2" type="body"/>
          </p:nvPr>
        </p:nvSpPr>
        <p:spPr>
          <a:xfrm>
            <a:off x="4832400" y="14572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When? </a:t>
            </a:r>
            <a:endParaRPr>
              <a:latin typeface="Pacifico"/>
              <a:ea typeface="Pacifico"/>
              <a:cs typeface="Pacifico"/>
              <a:sym typeface="Pacifico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NYC plans to get to true 100% renewable energy by 2040. </a:t>
            </a:r>
            <a:endParaRPr/>
          </a:p>
        </p:txBody>
      </p:sp>
      <p:sp>
        <p:nvSpPr>
          <p:cNvPr id="62" name="Google Shape;62;p14"/>
          <p:cNvSpPr txBox="1"/>
          <p:nvPr/>
        </p:nvSpPr>
        <p:spPr>
          <a:xfrm>
            <a:off x="302100" y="262350"/>
            <a:ext cx="8530200" cy="55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177">
                <a:solidFill>
                  <a:srgbClr val="666666"/>
                </a:solidFill>
                <a:latin typeface="Abril Fatface"/>
                <a:ea typeface="Abril Fatface"/>
                <a:cs typeface="Abril Fatface"/>
                <a:sym typeface="Abril Fatface"/>
              </a:rPr>
              <a:t>How and when are we getting to true 100% renewable energy?</a:t>
            </a:r>
            <a:endParaRPr b="1" sz="1800">
              <a:solidFill>
                <a:srgbClr val="666666"/>
              </a:solidFill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42644" y="2571750"/>
            <a:ext cx="2979426" cy="2395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4430" y="3115443"/>
            <a:ext cx="2347952" cy="17582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/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2220">
                <a:solidFill>
                  <a:srgbClr val="666666"/>
                </a:solidFill>
                <a:latin typeface="Abril Fatface"/>
                <a:ea typeface="Abril Fatface"/>
                <a:cs typeface="Abril Fatface"/>
                <a:sym typeface="Abril Fatface"/>
              </a:rPr>
              <a:t>Why is wind </a:t>
            </a:r>
            <a:r>
              <a:rPr b="1" lang="en" sz="2220">
                <a:solidFill>
                  <a:srgbClr val="666666"/>
                </a:solidFill>
                <a:latin typeface="Abril Fatface"/>
                <a:ea typeface="Abril Fatface"/>
                <a:cs typeface="Abril Fatface"/>
                <a:sym typeface="Abril Fatface"/>
              </a:rPr>
              <a:t>energy</a:t>
            </a:r>
            <a:r>
              <a:rPr b="1" lang="en" sz="2220">
                <a:solidFill>
                  <a:srgbClr val="666666"/>
                </a:solidFill>
                <a:latin typeface="Abril Fatface"/>
                <a:ea typeface="Abril Fatface"/>
                <a:cs typeface="Abril Fatface"/>
                <a:sym typeface="Abril Fatface"/>
              </a:rPr>
              <a:t> needed? </a:t>
            </a:r>
            <a:endParaRPr b="1" sz="2220">
              <a:solidFill>
                <a:srgbClr val="666666"/>
              </a:solidFill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70" name="Google Shape;70;p15"/>
          <p:cNvSpPr txBox="1"/>
          <p:nvPr>
            <p:ph idx="1" type="body"/>
          </p:nvPr>
        </p:nvSpPr>
        <p:spPr>
          <a:xfrm>
            <a:off x="311700" y="1152475"/>
            <a:ext cx="44331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/>
          </a:bodyPr>
          <a:lstStyle/>
          <a:p>
            <a:pPr indent="-334327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Wind </a:t>
            </a:r>
            <a:r>
              <a:rPr lang="en"/>
              <a:t>energy</a:t>
            </a:r>
            <a:r>
              <a:rPr lang="en"/>
              <a:t> is </a:t>
            </a:r>
            <a:r>
              <a:rPr lang="en"/>
              <a:t>important</a:t>
            </a:r>
            <a:r>
              <a:rPr lang="en"/>
              <a:t> because it is an </a:t>
            </a:r>
            <a:r>
              <a:rPr lang="en"/>
              <a:t>influential</a:t>
            </a:r>
            <a:r>
              <a:rPr lang="en"/>
              <a:t> </a:t>
            </a:r>
            <a:r>
              <a:rPr lang="en"/>
              <a:t>reliable</a:t>
            </a:r>
            <a:r>
              <a:rPr lang="en"/>
              <a:t> </a:t>
            </a:r>
            <a:r>
              <a:rPr lang="en"/>
              <a:t>energy</a:t>
            </a:r>
            <a:r>
              <a:rPr lang="en"/>
              <a:t> source, being that it is a renewable source </a:t>
            </a:r>
            <a:endParaRPr/>
          </a:p>
          <a:p>
            <a:pPr indent="-334327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It’s lack of CO2 emissions </a:t>
            </a:r>
            <a:r>
              <a:rPr lang="en"/>
              <a:t>could aid the country’s switch to renewable energy.</a:t>
            </a:r>
            <a:r>
              <a:rPr lang="en"/>
              <a:t> </a:t>
            </a:r>
            <a:endParaRPr/>
          </a:p>
          <a:p>
            <a:pPr indent="-334327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Wind has helped the U.S avoid 336 million tons of CO2 </a:t>
            </a:r>
            <a:r>
              <a:rPr lang="en"/>
              <a:t>emissions</a:t>
            </a:r>
            <a:r>
              <a:rPr lang="en"/>
              <a:t> annually. </a:t>
            </a:r>
            <a:endParaRPr/>
          </a:p>
          <a:p>
            <a:pPr indent="-334327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Wind projects </a:t>
            </a:r>
            <a:r>
              <a:rPr lang="en"/>
              <a:t>deliver</a:t>
            </a:r>
            <a:r>
              <a:rPr lang="en"/>
              <a:t> an estimated $2 billion in local tax payments and land-lease payments. </a:t>
            </a:r>
            <a:endParaRPr/>
          </a:p>
        </p:txBody>
      </p:sp>
      <p:sp>
        <p:nvSpPr>
          <p:cNvPr id="71" name="Google Shape;71;p15"/>
          <p:cNvSpPr/>
          <p:nvPr/>
        </p:nvSpPr>
        <p:spPr>
          <a:xfrm>
            <a:off x="5152000" y="466900"/>
            <a:ext cx="3025500" cy="35673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2" name="Google Shape;72;p15"/>
          <p:cNvPicPr preferRelativeResize="0"/>
          <p:nvPr/>
        </p:nvPicPr>
        <p:blipFill rotWithShape="1">
          <a:blip r:embed="rId3">
            <a:alphaModFix/>
          </a:blip>
          <a:srcRect b="15855" l="11402" r="0" t="8461"/>
          <a:stretch/>
        </p:blipFill>
        <p:spPr>
          <a:xfrm>
            <a:off x="5369475" y="727525"/>
            <a:ext cx="2590550" cy="29517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666666"/>
                </a:solidFill>
                <a:latin typeface="Abril Fatface"/>
                <a:ea typeface="Abril Fatface"/>
                <a:cs typeface="Abril Fatface"/>
                <a:sym typeface="Abril Fatface"/>
              </a:rPr>
              <a:t>How does wind energy work </a:t>
            </a:r>
            <a:endParaRPr b="1">
              <a:solidFill>
                <a:srgbClr val="666666"/>
              </a:solidFill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78" name="Google Shape;78;p16"/>
          <p:cNvSpPr txBox="1"/>
          <p:nvPr>
            <p:ph idx="1" type="body"/>
          </p:nvPr>
        </p:nvSpPr>
        <p:spPr>
          <a:xfrm>
            <a:off x="311700" y="1152475"/>
            <a:ext cx="8520600" cy="181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47500"/>
          </a:bodyPr>
          <a:lstStyle/>
          <a:p>
            <a:pPr indent="-331152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buAutoNum type="arabicPeriod"/>
            </a:pPr>
            <a:r>
              <a:rPr lang="en" sz="3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wind’s kinetic energy </a:t>
            </a:r>
            <a:r>
              <a:rPr lang="en" sz="3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turns the propellers of the wind turbine </a:t>
            </a:r>
            <a:endParaRPr sz="3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31152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buAutoNum type="arabicPeriod"/>
            </a:pPr>
            <a:r>
              <a:rPr lang="en" sz="3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This turns the kinetic energy from the wind into rotational energy that spins a generator </a:t>
            </a:r>
            <a:endParaRPr sz="3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31152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buAutoNum type="arabicPeriod"/>
            </a:pPr>
            <a:r>
              <a:rPr lang="en" sz="3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</a:t>
            </a:r>
            <a:r>
              <a:rPr lang="en" sz="3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generator</a:t>
            </a:r>
            <a:r>
              <a:rPr lang="en" sz="3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creates electricity :)</a:t>
            </a:r>
            <a:endParaRPr sz="3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79" name="Google Shape;79;p16"/>
          <p:cNvSpPr txBox="1"/>
          <p:nvPr/>
        </p:nvSpPr>
        <p:spPr>
          <a:xfrm>
            <a:off x="311700" y="2571750"/>
            <a:ext cx="4232400" cy="189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Example: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largest wind farm in the world is the Gansu wind farm in China. It has a capacity of 7,965 MW and a typical output of 670,870 MWh a year. </a:t>
            </a:r>
            <a:endParaRPr sz="1800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80" name="Google Shape;80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24400" y="1964400"/>
            <a:ext cx="4046126" cy="3026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7"/>
          <p:cNvSpPr txBox="1"/>
          <p:nvPr>
            <p:ph idx="1" type="body"/>
          </p:nvPr>
        </p:nvSpPr>
        <p:spPr>
          <a:xfrm>
            <a:off x="311700" y="1152475"/>
            <a:ext cx="46293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The Sunrise Wind project is a 924 MW capacity offshore wind project that will be constructed 30 miles off of </a:t>
            </a:r>
            <a:r>
              <a:rPr lang="en"/>
              <a:t>the east coast of </a:t>
            </a:r>
            <a:r>
              <a:rPr lang="en"/>
              <a:t>Long Island, it </a:t>
            </a:r>
            <a:r>
              <a:rPr lang="en"/>
              <a:t>is currently in work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Estimated operation date is 2025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Will connect </a:t>
            </a:r>
            <a:r>
              <a:rPr lang="en"/>
              <a:t>to NY’s electricity grid at the Holbrook Substation </a:t>
            </a:r>
            <a:endParaRPr/>
          </a:p>
        </p:txBody>
      </p:sp>
      <p:sp>
        <p:nvSpPr>
          <p:cNvPr id="86" name="Google Shape;86;p17"/>
          <p:cNvSpPr txBox="1"/>
          <p:nvPr/>
        </p:nvSpPr>
        <p:spPr>
          <a:xfrm>
            <a:off x="311700" y="331583"/>
            <a:ext cx="8520600" cy="61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666666"/>
                </a:solidFill>
                <a:latin typeface="Abril Fatface"/>
                <a:ea typeface="Abril Fatface"/>
                <a:cs typeface="Abril Fatface"/>
                <a:sym typeface="Abril Fatface"/>
              </a:rPr>
              <a:t> Where/When will it be constructed?</a:t>
            </a:r>
            <a:endParaRPr/>
          </a:p>
        </p:txBody>
      </p:sp>
      <p:pic>
        <p:nvPicPr>
          <p:cNvPr id="87" name="Google Shape;8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81754" y="1044838"/>
            <a:ext cx="2866225" cy="1605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57418" y="3038088"/>
            <a:ext cx="2768064" cy="1845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Abril Fatface"/>
                <a:ea typeface="Abril Fatface"/>
                <a:cs typeface="Abril Fatface"/>
                <a:sym typeface="Abril Fatface"/>
              </a:rPr>
              <a:t>Who will these facilities employ? Who will benefit?</a:t>
            </a:r>
            <a:r>
              <a:rPr lang="en" sz="1800"/>
              <a:t> </a:t>
            </a:r>
            <a:r>
              <a:rPr lang="en" sz="1800">
                <a:latin typeface="Abril Fatface"/>
                <a:ea typeface="Abril Fatface"/>
                <a:cs typeface="Abril Fatface"/>
                <a:sym typeface="Abril Fatface"/>
              </a:rPr>
              <a:t>Who might oppose?</a:t>
            </a:r>
            <a:endParaRPr sz="18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18"/>
          <p:cNvSpPr txBox="1"/>
          <p:nvPr>
            <p:ph idx="1" type="body"/>
          </p:nvPr>
        </p:nvSpPr>
        <p:spPr>
          <a:xfrm>
            <a:off x="311694" y="1152475"/>
            <a:ext cx="2496600" cy="352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275"/>
              <a:buNone/>
            </a:pPr>
            <a:r>
              <a:rPr lang="en" sz="2050">
                <a:latin typeface="Abril Fatface"/>
                <a:ea typeface="Abril Fatface"/>
                <a:cs typeface="Abril Fatface"/>
                <a:sym typeface="Abril Fatface"/>
              </a:rPr>
              <a:t>Employment:</a:t>
            </a:r>
            <a:endParaRPr sz="205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275"/>
              <a:buNone/>
            </a:pPr>
            <a:r>
              <a:rPr lang="en" sz="1050"/>
              <a:t>Construction workers</a:t>
            </a:r>
            <a:endParaRPr sz="1050"/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275"/>
              <a:buNone/>
            </a:pPr>
            <a:r>
              <a:rPr lang="en" sz="1050"/>
              <a:t>Engineers</a:t>
            </a:r>
            <a:endParaRPr sz="1050"/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275"/>
              <a:buNone/>
            </a:pPr>
            <a:r>
              <a:rPr lang="en" sz="1050"/>
              <a:t>Maintenance staff</a:t>
            </a:r>
            <a:endParaRPr sz="1050"/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275"/>
              <a:buNone/>
            </a:pPr>
            <a:r>
              <a:rPr lang="en" sz="1050"/>
              <a:t>Environmental specialists</a:t>
            </a:r>
            <a:endParaRPr sz="1050"/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275"/>
              <a:buNone/>
            </a:pPr>
            <a:r>
              <a:rPr lang="en" sz="1650">
                <a:latin typeface="Abril Fatface"/>
                <a:ea typeface="Abril Fatface"/>
                <a:cs typeface="Abril Fatface"/>
                <a:sym typeface="Abril Fatface"/>
              </a:rPr>
              <a:t>Benefits:</a:t>
            </a:r>
            <a:endParaRPr sz="165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275"/>
              <a:buNone/>
            </a:pPr>
            <a:r>
              <a:rPr lang="en" sz="1050"/>
              <a:t>Local communities</a:t>
            </a:r>
            <a:endParaRPr sz="1050"/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275"/>
              <a:buNone/>
            </a:pPr>
            <a:r>
              <a:rPr lang="en" sz="1050"/>
              <a:t>Landowners</a:t>
            </a:r>
            <a:endParaRPr sz="1050"/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275"/>
              <a:buNone/>
            </a:pPr>
            <a:r>
              <a:rPr lang="en" sz="1050"/>
              <a:t>Energy consumers</a:t>
            </a:r>
            <a:endParaRPr sz="1050"/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275"/>
              <a:buNone/>
            </a:pPr>
            <a:r>
              <a:rPr lang="en" sz="1050"/>
              <a:t>environmental advocates</a:t>
            </a:r>
            <a:endParaRPr sz="1050"/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1200"/>
              </a:spcAft>
              <a:buSzPts val="275"/>
              <a:buNone/>
            </a:pPr>
            <a:r>
              <a:t/>
            </a:r>
            <a:endParaRPr sz="650"/>
          </a:p>
        </p:txBody>
      </p:sp>
      <p:sp>
        <p:nvSpPr>
          <p:cNvPr id="95" name="Google Shape;95;p18"/>
          <p:cNvSpPr txBox="1"/>
          <p:nvPr/>
        </p:nvSpPr>
        <p:spPr>
          <a:xfrm>
            <a:off x="2808300" y="1152475"/>
            <a:ext cx="5675700" cy="21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lang="en" sz="1650">
                <a:solidFill>
                  <a:schemeClr val="dk2"/>
                </a:solidFill>
                <a:latin typeface="Abril Fatface"/>
                <a:ea typeface="Abril Fatface"/>
                <a:cs typeface="Abril Fatface"/>
                <a:sym typeface="Abril Fatface"/>
              </a:rPr>
              <a:t>Opposition:</a:t>
            </a:r>
            <a:endParaRPr sz="1650">
              <a:solidFill>
                <a:schemeClr val="dk2"/>
              </a:solidFill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lang="en" sz="1150">
                <a:solidFill>
                  <a:schemeClr val="dk2"/>
                </a:solidFill>
              </a:rPr>
              <a:t>Some local residents</a:t>
            </a:r>
            <a:endParaRPr sz="115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lang="en" sz="1150">
                <a:solidFill>
                  <a:schemeClr val="dk2"/>
                </a:solidFill>
              </a:rPr>
              <a:t>Environmental/wildlife groups</a:t>
            </a:r>
            <a:endParaRPr sz="115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lang="en" sz="1150">
                <a:solidFill>
                  <a:schemeClr val="dk2"/>
                </a:solidFill>
              </a:rPr>
              <a:t>Fossil fuel interests</a:t>
            </a:r>
            <a:endParaRPr sz="115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lang="en" sz="1150">
                <a:solidFill>
                  <a:schemeClr val="dk2"/>
                </a:solidFill>
              </a:rPr>
              <a:t>Aviation and defense sectors</a:t>
            </a:r>
            <a:endParaRPr sz="115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96" name="Google Shape;96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71496" y="2004001"/>
            <a:ext cx="3160800" cy="2441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9"/>
          <p:cNvSpPr txBox="1"/>
          <p:nvPr>
            <p:ph type="title"/>
          </p:nvPr>
        </p:nvSpPr>
        <p:spPr>
          <a:xfrm>
            <a:off x="311700" y="3859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bril Fatface"/>
                <a:ea typeface="Abril Fatface"/>
                <a:cs typeface="Abril Fatface"/>
                <a:sym typeface="Abril Fatface"/>
              </a:rPr>
              <a:t>Jobs/salary</a:t>
            </a:r>
            <a:endParaRPr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102" name="Google Shape;102;p19"/>
          <p:cNvSpPr txBox="1"/>
          <p:nvPr>
            <p:ph idx="1" type="body"/>
          </p:nvPr>
        </p:nvSpPr>
        <p:spPr>
          <a:xfrm>
            <a:off x="311700" y="1320425"/>
            <a:ext cx="42603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475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bril Fatface"/>
                <a:ea typeface="Abril Fatface"/>
                <a:cs typeface="Abril Fatface"/>
                <a:sym typeface="Abril Fatface"/>
              </a:rPr>
              <a:t>Technical Roles</a:t>
            </a:r>
            <a:endParaRPr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	1.Renewable Energy Engineer: $65,000 - $100,000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	2.Environmental Scientist: $50,000 - $75,000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	3.Energy Analyst: $60,000 - $90,000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	4.Sustainability Specialist: $50,000 - $80,000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	5.Software Developer: $70,000 - $120,000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latin typeface="Abril Fatface"/>
                <a:ea typeface="Abril Fatface"/>
                <a:cs typeface="Abril Fatface"/>
                <a:sym typeface="Abril Fatface"/>
              </a:rPr>
              <a:t>Business Roles</a:t>
            </a:r>
            <a:endParaRPr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	1.Business Development Manager: $70,000 - $130,000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	2.Marketing Specialist: $45,000 - $75,000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	3.Sales Manager: $60,000 - $120,000 (plus potential for commissions)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	4.Financial Analyst: $60,000 - $90,000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	5.Human Resources Manager: $70,000 - $110,000</a:t>
            </a:r>
            <a:endParaRPr/>
          </a:p>
        </p:txBody>
      </p:sp>
      <p:sp>
        <p:nvSpPr>
          <p:cNvPr id="103" name="Google Shape;103;p19"/>
          <p:cNvSpPr txBox="1"/>
          <p:nvPr/>
        </p:nvSpPr>
        <p:spPr>
          <a:xfrm>
            <a:off x="4307775" y="1320425"/>
            <a:ext cx="4524600" cy="234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2"/>
                </a:solidFill>
                <a:latin typeface="Abril Fatface"/>
                <a:ea typeface="Abril Fatface"/>
                <a:cs typeface="Abril Fatface"/>
                <a:sym typeface="Abril Fatface"/>
              </a:rPr>
              <a:t>Operations and Management Roles</a:t>
            </a:r>
            <a:endParaRPr sz="1800">
              <a:solidFill>
                <a:schemeClr val="dk2"/>
              </a:solidFill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2"/>
                </a:solidFill>
              </a:rPr>
              <a:t>	</a:t>
            </a:r>
            <a:r>
              <a:rPr lang="en" sz="1100">
                <a:solidFill>
                  <a:schemeClr val="dk2"/>
                </a:solidFill>
              </a:rPr>
              <a:t>1.Project Manager: $75,000 - $120,000</a:t>
            </a:r>
            <a:endParaRPr sz="11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chemeClr val="dk2"/>
                </a:solidFill>
              </a:rPr>
              <a:t>	2.Operations Manager: $70,000 - $110,000</a:t>
            </a:r>
            <a:endParaRPr sz="11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chemeClr val="dk2"/>
                </a:solidFill>
              </a:rPr>
              <a:t>	3.Chief Executive Officer (CEO): $100,000 - $200,000+</a:t>
            </a:r>
            <a:endParaRPr sz="11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2"/>
                </a:solidFill>
              </a:rPr>
              <a:t>	4.Chief Technology Officer (CTO): $100,000 - $170,000</a:t>
            </a:r>
            <a:r>
              <a:rPr i="1" lang="en" sz="1100">
                <a:solidFill>
                  <a:schemeClr val="dk2"/>
                </a:solidFill>
              </a:rPr>
              <a:t>+</a:t>
            </a:r>
            <a:endParaRPr i="1" sz="11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100">
                <a:solidFill>
                  <a:schemeClr val="dk2"/>
                </a:solidFill>
              </a:rPr>
              <a:t>            5. Chief Financial Officer (CFO): $100,000 - $180,000+</a:t>
            </a:r>
            <a:endParaRPr i="1" sz="1100">
              <a:solidFill>
                <a:schemeClr val="dk2"/>
              </a:solidFill>
            </a:endParaRPr>
          </a:p>
        </p:txBody>
      </p:sp>
      <p:pic>
        <p:nvPicPr>
          <p:cNvPr id="104" name="Google Shape;10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28446" y="3834475"/>
            <a:ext cx="1745800" cy="1121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